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2C020-EA30-48BE-8631-E4938A0E9B67}" type="datetimeFigureOut">
              <a:rPr lang="nl-NL" smtClean="0"/>
              <a:t>14-12-2022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82ADB-800A-4D24-AB3B-AEB6BCBB3A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6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Hadden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verwacht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binnen</a:t>
            </a:r>
            <a:r>
              <a:rPr lang="en-US" dirty="0"/>
              <a:t> 10 min </a:t>
            </a:r>
            <a:r>
              <a:rPr lang="en-US" dirty="0" err="1"/>
              <a:t>onder</a:t>
            </a:r>
            <a:r>
              <a:rPr lang="en-US" dirty="0"/>
              <a:t> in </a:t>
            </a:r>
            <a:r>
              <a:rPr lang="en-US" dirty="0" err="1"/>
              <a:t>vloed</a:t>
            </a:r>
            <a:r>
              <a:rPr lang="en-US" dirty="0"/>
              <a:t> bent?</a:t>
            </a:r>
          </a:p>
          <a:p>
            <a:r>
              <a:rPr lang="en-US" dirty="0"/>
              <a:t>Wat </a:t>
            </a:r>
            <a:r>
              <a:rPr lang="en-US" dirty="0" err="1"/>
              <a:t>vonden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van 12:50?</a:t>
            </a:r>
          </a:p>
          <a:p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zo’n</a:t>
            </a:r>
            <a:r>
              <a:rPr lang="en-US" dirty="0"/>
              <a:t> 1000 </a:t>
            </a:r>
            <a:r>
              <a:rPr lang="en-US" dirty="0" err="1"/>
              <a:t>jongeren</a:t>
            </a:r>
            <a:r>
              <a:rPr lang="en-US" dirty="0"/>
              <a:t> per </a:t>
            </a:r>
            <a:r>
              <a:rPr lang="en-US" dirty="0" err="1"/>
              <a:t>jaar</a:t>
            </a:r>
            <a:r>
              <a:rPr lang="en-US" dirty="0"/>
              <a:t> die in coma </a:t>
            </a:r>
            <a:r>
              <a:rPr lang="en-US" dirty="0" err="1"/>
              <a:t>terecht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door </a:t>
            </a:r>
            <a:r>
              <a:rPr lang="en-US" dirty="0" err="1"/>
              <a:t>alcoholmisbruik</a:t>
            </a:r>
            <a:endParaRPr lang="en-US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82ADB-800A-4D24-AB3B-AEB6BCBB3A7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973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cJN55MgBSU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tv.nl/video/bio-bits-afl-9-zenuwstelse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8E0098-1069-CDC2-5B9D-92128FCC7B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Alcohol &amp; drugs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1277C5D-043D-55F0-9BA4-5160DDEDB8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Hoe mix je plezier en veiligheid?</a:t>
            </a:r>
          </a:p>
        </p:txBody>
      </p:sp>
      <p:pic>
        <p:nvPicPr>
          <p:cNvPr id="1026" name="Picture 2" descr="Alcohol &amp; drugs | KSA Nationaal">
            <a:extLst>
              <a:ext uri="{FF2B5EF4-FFF2-40B4-BE49-F238E27FC236}">
                <a16:creationId xmlns:a16="http://schemas.microsoft.com/office/drawing/2014/main" id="{AF19678D-D896-160B-0370-61347A64B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315" y="2905125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121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C58BEF-38FE-EB2B-3860-833BBF2F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als je besluit om wel drugs te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156D00-D5B2-5A69-1502-DC3DC53BF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/>
              <a:t>Zoek op het internet naar betrouwbare informatie over de drugs die je gaat gebruiken. Wat is een normale hoeveelheid om in te nemen? Welke effecten kun je verwachten?</a:t>
            </a:r>
          </a:p>
          <a:p>
            <a:r>
              <a:rPr lang="nl-NL" dirty="0"/>
              <a:t>Zet niet groot in maar juist klein.</a:t>
            </a:r>
          </a:p>
          <a:p>
            <a:r>
              <a:rPr lang="nl-NL" dirty="0"/>
              <a:t>Vertel altijd tegen iemand anders wat je neemt, voor het geval dat het fout gaat.</a:t>
            </a:r>
          </a:p>
          <a:p>
            <a:r>
              <a:rPr lang="nl-NL" dirty="0"/>
              <a:t>Blijf goed water drinken.</a:t>
            </a:r>
          </a:p>
          <a:p>
            <a:r>
              <a:rPr lang="nl-NL" dirty="0"/>
              <a:t>Mix geen drugs.</a:t>
            </a:r>
          </a:p>
          <a:p>
            <a:r>
              <a:rPr lang="nl-NL" dirty="0"/>
              <a:t>Als je psychedelica gaat doen, zorg dan dat er een nuchter iemand (</a:t>
            </a:r>
            <a:r>
              <a:rPr lang="nl-NL" dirty="0" err="1"/>
              <a:t>sitter</a:t>
            </a:r>
            <a:r>
              <a:rPr lang="nl-NL" dirty="0"/>
              <a:t>) bij blijft.</a:t>
            </a:r>
          </a:p>
          <a:p>
            <a:r>
              <a:rPr lang="nl-NL" dirty="0"/>
              <a:t>Laat je pillen (gratis) testen zodat je zeker weet wat er in je pil zit. Eén verkeerde pil, kan het einde van je leven zijn. </a:t>
            </a:r>
          </a:p>
        </p:txBody>
      </p:sp>
    </p:spTree>
    <p:extLst>
      <p:ext uri="{BB962C8B-B14F-4D97-AF65-F5344CB8AC3E}">
        <p14:creationId xmlns:p14="http://schemas.microsoft.com/office/powerpoint/2010/main" val="225965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1587617-1CD9-4BB4-8FDB-02547523F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2359BEA-F467-446B-9ED2-7DE4AE394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75782AC-A717-4FF6-D89B-CBFB404D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729" y="4459039"/>
            <a:ext cx="8643011" cy="551528"/>
          </a:xfrm>
        </p:spPr>
        <p:txBody>
          <a:bodyPr vert="horz" lIns="91440" tIns="45720" rIns="91440" bIns="0" rtlCol="0" anchor="b">
            <a:normAutofit/>
          </a:bodyPr>
          <a:lstStyle/>
          <a:p>
            <a:pPr algn="ctr"/>
            <a:r>
              <a:rPr lang="en-US" sz="3600" dirty="0" err="1"/>
              <a:t>Burgerschap</a:t>
            </a:r>
            <a:r>
              <a:rPr lang="en-US" sz="3600" dirty="0"/>
              <a:t>: de </a:t>
            </a:r>
            <a:r>
              <a:rPr lang="en-US" sz="3600" dirty="0" err="1"/>
              <a:t>vitale</a:t>
            </a:r>
            <a:r>
              <a:rPr lang="en-US" sz="3600" dirty="0"/>
              <a:t> </a:t>
            </a:r>
            <a:r>
              <a:rPr lang="en-US" sz="3600" dirty="0" err="1"/>
              <a:t>dimensie</a:t>
            </a:r>
            <a:endParaRPr lang="en-US" sz="36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7C4A58F-EDCB-42E6-BB21-2D410EF07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CEF18BD6-B169-4CEE-BB3D-71DFD6A8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C253CD2-F713-407C-B979-22CDBA531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7785AE32-3998-7E1C-F58B-F3C7635F1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036878"/>
              </p:ext>
            </p:extLst>
          </p:nvPr>
        </p:nvGraphicFramePr>
        <p:xfrm>
          <a:off x="266330" y="1145224"/>
          <a:ext cx="11665259" cy="1855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989">
                  <a:extLst>
                    <a:ext uri="{9D8B030D-6E8A-4147-A177-3AD203B41FA5}">
                      <a16:colId xmlns:a16="http://schemas.microsoft.com/office/drawing/2014/main" val="2717848828"/>
                    </a:ext>
                  </a:extLst>
                </a:gridCol>
                <a:gridCol w="1577608">
                  <a:extLst>
                    <a:ext uri="{9D8B030D-6E8A-4147-A177-3AD203B41FA5}">
                      <a16:colId xmlns:a16="http://schemas.microsoft.com/office/drawing/2014/main" val="400596882"/>
                    </a:ext>
                  </a:extLst>
                </a:gridCol>
                <a:gridCol w="1369112">
                  <a:extLst>
                    <a:ext uri="{9D8B030D-6E8A-4147-A177-3AD203B41FA5}">
                      <a16:colId xmlns:a16="http://schemas.microsoft.com/office/drawing/2014/main" val="1692283705"/>
                    </a:ext>
                  </a:extLst>
                </a:gridCol>
                <a:gridCol w="1247491">
                  <a:extLst>
                    <a:ext uri="{9D8B030D-6E8A-4147-A177-3AD203B41FA5}">
                      <a16:colId xmlns:a16="http://schemas.microsoft.com/office/drawing/2014/main" val="1956236400"/>
                    </a:ext>
                  </a:extLst>
                </a:gridCol>
                <a:gridCol w="1786101">
                  <a:extLst>
                    <a:ext uri="{9D8B030D-6E8A-4147-A177-3AD203B41FA5}">
                      <a16:colId xmlns:a16="http://schemas.microsoft.com/office/drawing/2014/main" val="1648854074"/>
                    </a:ext>
                  </a:extLst>
                </a:gridCol>
                <a:gridCol w="1421237">
                  <a:extLst>
                    <a:ext uri="{9D8B030D-6E8A-4147-A177-3AD203B41FA5}">
                      <a16:colId xmlns:a16="http://schemas.microsoft.com/office/drawing/2014/main" val="1109616101"/>
                    </a:ext>
                  </a:extLst>
                </a:gridCol>
                <a:gridCol w="1751353">
                  <a:extLst>
                    <a:ext uri="{9D8B030D-6E8A-4147-A177-3AD203B41FA5}">
                      <a16:colId xmlns:a16="http://schemas.microsoft.com/office/drawing/2014/main" val="3967272379"/>
                    </a:ext>
                  </a:extLst>
                </a:gridCol>
                <a:gridCol w="1195368">
                  <a:extLst>
                    <a:ext uri="{9D8B030D-6E8A-4147-A177-3AD203B41FA5}">
                      <a16:colId xmlns:a16="http://schemas.microsoft.com/office/drawing/2014/main" val="1612646615"/>
                    </a:ext>
                  </a:extLst>
                </a:gridCol>
              </a:tblGrid>
              <a:tr h="551614">
                <a:tc>
                  <a:txBody>
                    <a:bodyPr/>
                    <a:lstStyle/>
                    <a:p>
                      <a:r>
                        <a:rPr lang="nl-NL" sz="1800" dirty="0"/>
                        <a:t>BS18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r>
                        <a:rPr lang="nl-NL" sz="1800"/>
                        <a:t>BS19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r>
                        <a:rPr lang="nl-NL" sz="1800"/>
                        <a:t>BS20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r>
                        <a:rPr lang="nl-NL" sz="1800"/>
                        <a:t>BS21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r>
                        <a:rPr lang="nl-NL" sz="1800"/>
                        <a:t>BS22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r>
                        <a:rPr lang="nl-NL" sz="1800"/>
                        <a:t>BS23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r>
                        <a:rPr lang="nl-NL" sz="1800"/>
                        <a:t>BS24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r>
                        <a:rPr lang="nl-NL" sz="1800"/>
                        <a:t>BS25</a:t>
                      </a:r>
                    </a:p>
                  </a:txBody>
                  <a:tcPr marL="92746" marR="92746" marT="46373" marB="46373"/>
                </a:tc>
                <a:extLst>
                  <a:ext uri="{0D108BD9-81ED-4DB2-BD59-A6C34878D82A}">
                    <a16:rowId xmlns:a16="http://schemas.microsoft.com/office/drawing/2014/main" val="2490397833"/>
                  </a:ext>
                </a:extLst>
              </a:tr>
              <a:tr h="1303814">
                <a:tc>
                  <a:txBody>
                    <a:bodyPr/>
                    <a:lstStyle/>
                    <a:p>
                      <a:pPr algn="ctr"/>
                      <a:r>
                        <a:rPr lang="nl-NL" sz="1800"/>
                        <a:t>Stress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/>
                        <a:t>Hygiëne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/>
                        <a:t>Arm &amp; Rijk: in de zorg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/>
                        <a:t>Geluk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/>
                        <a:t>Seks &amp; Veiligheid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/>
                        <a:t>Seks &amp; Plezier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/>
                        <a:t>Alcohol &amp; Drugs</a:t>
                      </a:r>
                    </a:p>
                  </a:txBody>
                  <a:tcPr marL="92746" marR="92746" marT="46373" marB="463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/>
                        <a:t>Actie</a:t>
                      </a:r>
                    </a:p>
                    <a:p>
                      <a:pPr algn="ctr"/>
                      <a:r>
                        <a:rPr lang="nl-NL" sz="1800" dirty="0"/>
                        <a:t>les</a:t>
                      </a:r>
                    </a:p>
                  </a:txBody>
                  <a:tcPr marL="92746" marR="92746" marT="46373" marB="46373"/>
                </a:tc>
                <a:extLst>
                  <a:ext uri="{0D108BD9-81ED-4DB2-BD59-A6C34878D82A}">
                    <a16:rowId xmlns:a16="http://schemas.microsoft.com/office/drawing/2014/main" val="2848524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033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B57241-94CB-2B84-D3FF-8683FE16C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alcohol?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9C5505-6C94-178A-BDDB-7BE63E6CB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7868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https://www.youtube.com/watch?v=EcJN55MgBSU</a:t>
            </a:r>
          </a:p>
        </p:txBody>
      </p:sp>
      <p:pic>
        <p:nvPicPr>
          <p:cNvPr id="4" name="Onlinemedia 3" title="Alcohol &amp; jongeren: animatie van Jellinek">
            <a:hlinkClick r:id="" action="ppaction://media"/>
            <a:extLst>
              <a:ext uri="{FF2B5EF4-FFF2-40B4-BE49-F238E27FC236}">
                <a16:creationId xmlns:a16="http://schemas.microsoft.com/office/drawing/2014/main" id="{48C3034C-7C8E-9266-7031-EFFCE3FC223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86125" y="2101850"/>
            <a:ext cx="5299075" cy="2993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25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968FF1-3D00-9C1E-F875-245FBD0B1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Staan/zitten quiz alcohol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0623E7-83D5-A760-4B14-0BFF841A9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Steek je hand op </a:t>
            </a:r>
            <a:r>
              <a:rPr lang="en-US" dirty="0" err="1"/>
              <a:t>als</a:t>
            </a:r>
            <a:r>
              <a:rPr lang="en-US" dirty="0"/>
              <a:t> je alcohol </a:t>
            </a:r>
            <a:r>
              <a:rPr lang="en-US" dirty="0" err="1"/>
              <a:t>onder</a:t>
            </a:r>
            <a:r>
              <a:rPr lang="en-US" dirty="0"/>
              <a:t> de 15 / 12/ 18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</a:t>
            </a:r>
            <a:r>
              <a:rPr lang="en-US" dirty="0" err="1"/>
              <a:t>gedronken</a:t>
            </a:r>
            <a:endParaRPr lang="en-US" dirty="0"/>
          </a:p>
          <a:p>
            <a:endParaRPr lang="en-US" dirty="0"/>
          </a:p>
          <a:p>
            <a:r>
              <a:rPr lang="en-US" dirty="0"/>
              <a:t>Steek je hand op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ooit</a:t>
            </a:r>
            <a:r>
              <a:rPr lang="en-US" dirty="0"/>
              <a:t> </a:t>
            </a:r>
            <a:r>
              <a:rPr lang="en-US" dirty="0" err="1"/>
              <a:t>dronken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de 18 bent </a:t>
            </a:r>
            <a:r>
              <a:rPr lang="en-US" dirty="0" err="1"/>
              <a:t>geweest</a:t>
            </a:r>
            <a:endParaRPr lang="en-US" dirty="0"/>
          </a:p>
          <a:p>
            <a:endParaRPr lang="en-US" dirty="0"/>
          </a:p>
          <a:p>
            <a:r>
              <a:rPr lang="en-US" dirty="0"/>
              <a:t>Steek je hand op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spijt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van </a:t>
            </a:r>
            <a:r>
              <a:rPr lang="en-US" dirty="0" err="1"/>
              <a:t>dingen</a:t>
            </a:r>
            <a:r>
              <a:rPr lang="en-US" dirty="0"/>
              <a:t> die je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gedaan</a:t>
            </a:r>
            <a:r>
              <a:rPr lang="en-US" dirty="0"/>
              <a:t> door alcohol</a:t>
            </a:r>
          </a:p>
          <a:p>
            <a:endParaRPr lang="en-US" dirty="0"/>
          </a:p>
          <a:p>
            <a:r>
              <a:rPr lang="en-US" dirty="0"/>
              <a:t>Steek je hand op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ooit</a:t>
            </a:r>
            <a:r>
              <a:rPr lang="en-US" dirty="0"/>
              <a:t> door alcohol in de </a:t>
            </a:r>
            <a:r>
              <a:rPr lang="en-US" dirty="0" err="1"/>
              <a:t>problemen</a:t>
            </a:r>
            <a:r>
              <a:rPr lang="en-US" dirty="0"/>
              <a:t> bent </a:t>
            </a:r>
            <a:r>
              <a:rPr lang="en-US" dirty="0" err="1"/>
              <a:t>gekomen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0529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800EF-4877-092C-D719-0F00A4341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 gevaren alcohol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B0503B-6B62-7D16-7070-99BA4AACB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https://schooltv.nl/video/bio-bits-afl-9-zenuwstelsel/</a:t>
            </a: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426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5D364-6568-DBB5-7A01-33ACF7F7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538189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Wat zijn drugs?</a:t>
            </a:r>
            <a:br>
              <a:rPr lang="nl-NL" dirty="0"/>
            </a:br>
            <a:r>
              <a:rPr lang="nl-NL" sz="27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Drugs zijn middelen die de hersenen prikkelen.</a:t>
            </a:r>
            <a:br>
              <a:rPr lang="nl-NL" sz="27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</a:br>
            <a:endParaRPr lang="nl-NL" sz="27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5D6136-C65F-65C8-FBF7-880B47467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sz="19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Je hebt 3 ‘gewenste’ effecten van drugs: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19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Ontspannen en verdoven. Voorbeelden hiervan zijn heroïne en andere opiaten, maar ook alcohol en slaapmiddelen.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19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Oppeppen. Je voelt je meer alert of lijkt meer energie te hebben. Voorbeelden hiervan zijn cocaïne en amfetamine maar ook tabak en koffie.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nl-NL" sz="19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Je waarneming veranderen. Je ziet en beleeft de wereld anders. Voorbeelden zijn LSD, hasj en wiet, paddo’s en andere tripmiddelen of psychedelische drugs.</a:t>
            </a:r>
          </a:p>
          <a:p>
            <a:pPr marL="0" indent="0">
              <a:buNone/>
            </a:pPr>
            <a:endParaRPr lang="nl-NL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r>
              <a:rPr lang="nl-NL" dirty="0">
                <a:solidFill>
                  <a:srgbClr val="202124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 meeste drugs zijn illegaal, je moet ze dan kopen via een ‘dealer’, en je bent officieel strafbaar als je ze in je bezit hebt.</a:t>
            </a:r>
            <a:endParaRPr lang="nl-NL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6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E159E3-BDC9-5B92-980E-7D274C566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Soft drugs					hard drugs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5912813-CCE8-3D35-C5DF-66D153F59DCF}"/>
              </a:ext>
            </a:extLst>
          </p:cNvPr>
          <p:cNvSpPr txBox="1"/>
          <p:nvPr/>
        </p:nvSpPr>
        <p:spPr>
          <a:xfrm>
            <a:off x="7830105" y="2130641"/>
            <a:ext cx="36931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Deze zijn schadelijker voor de gezondheid dan softdrugs. Voorbeelden zijn heroïne, cocaïne, amfetamine, xtc en GHB.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3DABC2F-C8BD-5DEB-6C97-4854BB52C552}"/>
              </a:ext>
            </a:extLst>
          </p:cNvPr>
          <p:cNvSpPr txBox="1"/>
          <p:nvPr/>
        </p:nvSpPr>
        <p:spPr>
          <a:xfrm>
            <a:off x="807869" y="2148396"/>
            <a:ext cx="3932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De risico’s van deze drugs zijn minder groot dan bij de harddrugs. Voorbeelden zijn cannabisproducten (hasj en wiet), slaapmiddelen en kalmeringsmiddelen als Valium.</a:t>
            </a:r>
            <a:endParaRPr lang="nl-NL" dirty="0"/>
          </a:p>
        </p:txBody>
      </p:sp>
      <p:pic>
        <p:nvPicPr>
          <p:cNvPr id="1026" name="Picture 2" descr="Kraftig økning i jevnlig bruk av cannabis i USA - Nyheter Iogt - Nettsider  - Iogt">
            <a:extLst>
              <a:ext uri="{FF2B5EF4-FFF2-40B4-BE49-F238E27FC236}">
                <a16:creationId xmlns:a16="http://schemas.microsoft.com/office/drawing/2014/main" id="{21970C3E-76BB-624B-62D4-624938CA7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31007">
            <a:off x="159523" y="4178541"/>
            <a:ext cx="3317425" cy="221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asj Block">
            <a:extLst>
              <a:ext uri="{FF2B5EF4-FFF2-40B4-BE49-F238E27FC236}">
                <a16:creationId xmlns:a16="http://schemas.microsoft.com/office/drawing/2014/main" id="{60350AEE-7CB4-3CA6-B633-0228624E9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214">
            <a:off x="3035053" y="5284349"/>
            <a:ext cx="1842570" cy="122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oft- en harddrugs legaliseren: hoe zit het ook alweer? | NU.nl">
            <a:extLst>
              <a:ext uri="{FF2B5EF4-FFF2-40B4-BE49-F238E27FC236}">
                <a16:creationId xmlns:a16="http://schemas.microsoft.com/office/drawing/2014/main" id="{2DB2191B-7153-5DFF-BB48-C7E66AE20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1003">
            <a:off x="7742268" y="3998188"/>
            <a:ext cx="4379650" cy="246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ddo's en truffels: wat je moet weten - DRUGSinfo.nl">
            <a:extLst>
              <a:ext uri="{FF2B5EF4-FFF2-40B4-BE49-F238E27FC236}">
                <a16:creationId xmlns:a16="http://schemas.microsoft.com/office/drawing/2014/main" id="{5D5C7C93-5D93-C15C-6888-0B49C8B5F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6559" flipH="1">
            <a:off x="5949410" y="3451912"/>
            <a:ext cx="2314849" cy="154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ragons Dynamite, Truffels - Altered State">
            <a:extLst>
              <a:ext uri="{FF2B5EF4-FFF2-40B4-BE49-F238E27FC236}">
                <a16:creationId xmlns:a16="http://schemas.microsoft.com/office/drawing/2014/main" id="{57BCF3F5-2071-5D3D-49E0-F36BFE7D5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1960">
            <a:off x="6096000" y="5019498"/>
            <a:ext cx="1367439" cy="1367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05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7B5EA8-4FE6-D14E-12B5-EB4253804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zijn drugs?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360875-E178-9A17-0E12-77DEBF303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0" i="0" dirty="0">
                <a:solidFill>
                  <a:srgbClr val="000000"/>
                </a:solidFill>
                <a:effectLst/>
                <a:latin typeface="Poppins" panose="020B0502040204020203" pitchFamily="2" charset="0"/>
              </a:rPr>
              <a:t>Hoewel het gebruiken van drugs gevaarlijk kan zijn, hoeft het niet meteen problematisch te zijn. Er is een verschil tussen incidenteel of recreatief drugsgebruik en overmatig drugs</a:t>
            </a:r>
            <a:r>
              <a:rPr lang="nl-NL" b="0" i="1" dirty="0">
                <a:solidFill>
                  <a:srgbClr val="000000"/>
                </a:solidFill>
                <a:effectLst/>
                <a:latin typeface="Poppins" panose="020B0502040204020203" pitchFamily="2" charset="0"/>
              </a:rPr>
              <a:t>misbruik</a:t>
            </a:r>
            <a:r>
              <a:rPr lang="nl-NL" b="0" i="0" dirty="0">
                <a:solidFill>
                  <a:srgbClr val="000000"/>
                </a:solidFill>
                <a:effectLst/>
                <a:latin typeface="Poppins" panose="020B0502040204020203" pitchFamily="2" charset="0"/>
              </a:rPr>
              <a:t>. </a:t>
            </a:r>
          </a:p>
          <a:p>
            <a:r>
              <a:rPr lang="nl-NL" b="0" i="0" dirty="0">
                <a:solidFill>
                  <a:srgbClr val="000000"/>
                </a:solidFill>
                <a:effectLst/>
                <a:latin typeface="Poppins" panose="020B0502040204020203" pitchFamily="2" charset="0"/>
              </a:rPr>
              <a:t>Veel drugs zijn verslavend, dit betekent dat je lichaam je signalen geeft om meer te gebruiken, constant als het is uitgewerkt en steeds meer.</a:t>
            </a:r>
          </a:p>
          <a:p>
            <a:r>
              <a:rPr lang="nl-NL" b="0" i="0" dirty="0">
                <a:solidFill>
                  <a:srgbClr val="000000"/>
                </a:solidFill>
                <a:effectLst/>
                <a:latin typeface="Poppins" panose="020B0502040204020203" pitchFamily="2" charset="0"/>
              </a:rPr>
              <a:t>Een drugsverslaving kan je leven verpesten. Ook die van ouders, partners, vrienden, collega’s of kinderen. </a:t>
            </a:r>
          </a:p>
          <a:p>
            <a:r>
              <a:rPr lang="nl-NL" b="0" i="0" dirty="0">
                <a:solidFill>
                  <a:srgbClr val="000000"/>
                </a:solidFill>
                <a:effectLst/>
                <a:latin typeface="Poppins" panose="020B0502040204020203" pitchFamily="2" charset="0"/>
              </a:rPr>
              <a:t>Het ijst </a:t>
            </a:r>
            <a:r>
              <a:rPr lang="nl-NL" dirty="0">
                <a:solidFill>
                  <a:srgbClr val="000000"/>
                </a:solidFill>
                <a:latin typeface="Poppins" panose="020B0502040204020203" pitchFamily="2" charset="0"/>
              </a:rPr>
              <a:t>een tol op je lichaam, je financiën en alle relaties die je hebt opgebouwd.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719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C19FA-F8EE-0EA3-DF65-26E5E4005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Verslavingszorg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EC7AE4-2AF8-1EF8-8DBF-58EFDB770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6781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In Nederland kunnen mensen met een alcohol en drugsprobleem zich aanmelden voor zorg. Dit gaat via de </a:t>
            </a:r>
            <a:r>
              <a:rPr lang="nl-NL" b="0" i="0" dirty="0">
                <a:solidFill>
                  <a:schemeClr val="accent1"/>
                </a:solidFill>
                <a:effectLst/>
                <a:latin typeface="RO Sans"/>
              </a:rPr>
              <a:t>Basis-GGZ</a:t>
            </a:r>
            <a:r>
              <a:rPr lang="nl-NL" b="0" i="0" dirty="0">
                <a:solidFill>
                  <a:srgbClr val="01689B"/>
                </a:solidFill>
                <a:effectLst/>
                <a:latin typeface="RO Sans"/>
              </a:rPr>
              <a:t> </a:t>
            </a: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of de specialistische verslavingszorg. Behandeling voor verslavingsproblematiek is meestal ambulant: mensen die van deze zorg gebruik maken worden niet opgenomen en wonen vaak zelfstandig. </a:t>
            </a:r>
          </a:p>
          <a:p>
            <a:pPr marL="0" indent="0" algn="l">
              <a:buNone/>
            </a:pPr>
            <a:endParaRPr lang="nl-NL" b="0" i="0" dirty="0">
              <a:solidFill>
                <a:srgbClr val="000000"/>
              </a:solidFill>
              <a:effectLst/>
              <a:latin typeface="RO Sans"/>
            </a:endParaRPr>
          </a:p>
          <a:p>
            <a:pPr marL="0" indent="0" algn="l">
              <a:buNone/>
            </a:pP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Doelen van ambulante verslavingszorg zijn:</a:t>
            </a:r>
          </a:p>
          <a:p>
            <a:pPr marL="0" indent="0" algn="l">
              <a:buNone/>
            </a:pP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- probleemgebruikers bereiken die zichzelf niet melden (bemoeizorg);</a:t>
            </a:r>
          </a:p>
          <a:p>
            <a:pPr marL="0" indent="0" algn="l">
              <a:buNone/>
            </a:pP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- bieden van hulp bij afkicken, afbouwen of reguleren van gebruik;</a:t>
            </a:r>
          </a:p>
          <a:p>
            <a:pPr marL="0" indent="0" algn="l">
              <a:buNone/>
            </a:pP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- voorkomen van verdere schade aan de gezondheid;</a:t>
            </a:r>
          </a:p>
          <a:p>
            <a:pPr marL="0" indent="0" algn="l">
              <a:buNone/>
            </a:pP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- verbeteren van de kwaliteit van leven;</a:t>
            </a:r>
          </a:p>
          <a:p>
            <a:pPr marL="0" indent="0" algn="l">
              <a:buNone/>
            </a:pP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- voorkomen van terugval in gebruik;</a:t>
            </a:r>
          </a:p>
          <a:p>
            <a:pPr marL="0" indent="0" algn="l">
              <a:buNone/>
            </a:pPr>
            <a:r>
              <a:rPr lang="nl-NL" b="0" i="0" dirty="0">
                <a:solidFill>
                  <a:srgbClr val="000000"/>
                </a:solidFill>
                <a:effectLst/>
                <a:latin typeface="RO Sans"/>
              </a:rPr>
              <a:t>- werken aan herstel.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575505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47</TotalTime>
  <Words>684</Words>
  <Application>Microsoft Office PowerPoint</Application>
  <PresentationFormat>Breedbeeld</PresentationFormat>
  <Paragraphs>76</Paragraphs>
  <Slides>10</Slides>
  <Notes>1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7" baseType="lpstr">
      <vt:lpstr>Arial</vt:lpstr>
      <vt:lpstr>Arial</vt:lpstr>
      <vt:lpstr>Calibri</vt:lpstr>
      <vt:lpstr>Gill Sans MT</vt:lpstr>
      <vt:lpstr>Poppins</vt:lpstr>
      <vt:lpstr>RO Sans</vt:lpstr>
      <vt:lpstr>Galerie</vt:lpstr>
      <vt:lpstr>Alcohol &amp; drugs</vt:lpstr>
      <vt:lpstr>Burgerschap: de vitale dimensie</vt:lpstr>
      <vt:lpstr>Wat is alcohol?</vt:lpstr>
      <vt:lpstr>Staan/zitten quiz alcohol</vt:lpstr>
      <vt:lpstr>Filmpje gevaren alcohol</vt:lpstr>
      <vt:lpstr>Wat zijn drugs? Drugs zijn middelen die de hersenen prikkelen. </vt:lpstr>
      <vt:lpstr>Soft drugs     hard drugs</vt:lpstr>
      <vt:lpstr>Wat zijn drugs?</vt:lpstr>
      <vt:lpstr>Verslavingszorg</vt:lpstr>
      <vt:lpstr>Wat als je besluit om wel drugs te doen?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&amp; drugs</dc:title>
  <dc:creator>Anne-May Smits</dc:creator>
  <cp:lastModifiedBy>Anne-May Smits</cp:lastModifiedBy>
  <cp:revision>2</cp:revision>
  <dcterms:created xsi:type="dcterms:W3CDTF">2022-12-14T10:44:53Z</dcterms:created>
  <dcterms:modified xsi:type="dcterms:W3CDTF">2022-12-14T16:20:04Z</dcterms:modified>
</cp:coreProperties>
</file>